
<file path=[Content_Types].xml><?xml version="1.0" encoding="utf-8"?>
<Types xmlns="http://schemas.openxmlformats.org/package/2006/content-types">
  <Default Extension="fntdata" ContentType="application/x-fontdata"/>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492" y="-94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tm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4" name="Google Shape;444;p19"/>
          <p:cNvGrpSpPr/>
          <p:nvPr/>
        </p:nvGrpSpPr>
        <p:grpSpPr>
          <a:xfrm>
            <a:off x="183289" y="460909"/>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rtl="0">
                <a:spcBef>
                  <a:spcPts val="0"/>
                </a:spcBef>
                <a:spcAft>
                  <a:spcPts val="0"/>
                </a:spcAft>
              </a:pPr>
              <a:r>
                <a:rPr lang="en-US" sz="2000" b="1" i="0" u="none" strike="noStrike" dirty="0">
                  <a:solidFill>
                    <a:srgbClr val="000000"/>
                  </a:solidFill>
                  <a:effectLst/>
                  <a:latin typeface="Google Sans" panose="020B0604020202020204" charset="0"/>
                </a:rPr>
                <a:t>User Churn Project | ML Model Results  </a:t>
              </a:r>
              <a:endParaRPr lang="en-US" sz="2000" b="0" dirty="0">
                <a:effectLst/>
              </a:endParaRPr>
            </a:p>
            <a:p>
              <a:br>
                <a:rPr lang="en-US" sz="2000" dirty="0"/>
              </a:br>
              <a:endParaRPr sz="2000" dirty="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rtl="0">
                <a:spcBef>
                  <a:spcPts val="0"/>
                </a:spcBef>
                <a:spcAft>
                  <a:spcPts val="1200"/>
                </a:spcAft>
              </a:pPr>
              <a:r>
                <a:rPr lang="en-US" sz="1300" b="0" i="0" u="none" strike="noStrike" dirty="0">
                  <a:solidFill>
                    <a:srgbClr val="000000"/>
                  </a:solidFill>
                  <a:effectLst/>
                  <a:latin typeface="Roboto" panose="02000000000000000000" pitchFamily="2" charset="0"/>
                </a:rPr>
                <a:t>Prepared for: Waze Leadership Team</a:t>
              </a:r>
              <a:endParaRPr lang="en-US" sz="1300" b="0" dirty="0">
                <a:effectLst/>
              </a:endParaRPr>
            </a:p>
            <a:p>
              <a:br>
                <a:rPr lang="en-US" sz="1300" dirty="0"/>
              </a:br>
              <a:endParaRPr sz="1300"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CF6BE60E-6CB5-6F2C-0287-08A7BB0924E1}"/>
              </a:ext>
            </a:extLst>
          </p:cNvPr>
          <p:cNvSpPr txBox="1"/>
          <p:nvPr/>
        </p:nvSpPr>
        <p:spPr>
          <a:xfrm>
            <a:off x="364066" y="1884154"/>
            <a:ext cx="2531533" cy="3293209"/>
          </a:xfrm>
          <a:prstGeom prst="rect">
            <a:avLst/>
          </a:prstGeom>
          <a:noFill/>
        </p:spPr>
        <p:txBody>
          <a:bodyPr wrap="square" rtlCol="0">
            <a:spAutoFit/>
          </a:bodyPr>
          <a:lstStyle/>
          <a:p>
            <a:r>
              <a:rPr lang="en-US" sz="1300" b="0" i="0" dirty="0">
                <a:solidFill>
                  <a:srgbClr val="374151"/>
                </a:solidFill>
                <a:effectLst/>
                <a:latin typeface="Arial" panose="020B0604020202020204" pitchFamily="34" charset="0"/>
                <a:cs typeface="Arial" panose="020B0604020202020204" pitchFamily="34" charset="0"/>
              </a:rPr>
              <a:t>The Waze Data Team is actively addressing a critical issue within their data analytics project, namely, the challenge of high monthly user churn within the Waze app. Churn, characterized by users uninstalling the app or discontinuing its use, presents a pressing problem. The central objective of this project is to engineer a powerful machine learning (ML) model capable of effectively predicting and mitigating this pressing issue of user churn.</a:t>
            </a:r>
            <a:endParaRPr lang="en-IN" sz="13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F59C97CB-3119-2819-41AB-0C6B490D600E}"/>
              </a:ext>
            </a:extLst>
          </p:cNvPr>
          <p:cNvSpPr txBox="1"/>
          <p:nvPr/>
        </p:nvSpPr>
        <p:spPr>
          <a:xfrm>
            <a:off x="3159287" y="1884154"/>
            <a:ext cx="4438825" cy="2292935"/>
          </a:xfrm>
          <a:prstGeom prst="rect">
            <a:avLst/>
          </a:prstGeom>
          <a:noFill/>
        </p:spPr>
        <p:txBody>
          <a:bodyPr wrap="square" rtlCol="0">
            <a:spAutoFit/>
          </a:bodyPr>
          <a:lstStyle/>
          <a:p>
            <a:pPr algn="l">
              <a:buFont typeface="Arial" panose="020B0604020202020204" pitchFamily="34" charset="0"/>
              <a:buChar char="•"/>
            </a:pPr>
            <a:r>
              <a:rPr lang="en-US" sz="1300" b="0" i="0" dirty="0">
                <a:solidFill>
                  <a:srgbClr val="374151"/>
                </a:solidFill>
                <a:effectLst/>
                <a:latin typeface="+mj-lt"/>
              </a:rPr>
              <a:t>We undertook the development and comparison of two models, random forest and </a:t>
            </a:r>
            <a:r>
              <a:rPr lang="en-US" sz="1300" b="0" i="0" dirty="0" err="1">
                <a:solidFill>
                  <a:srgbClr val="374151"/>
                </a:solidFill>
                <a:effectLst/>
                <a:latin typeface="+mj-lt"/>
              </a:rPr>
              <a:t>XGBoost</a:t>
            </a:r>
            <a:r>
              <a:rPr lang="en-US" sz="1300" b="0" i="0" dirty="0">
                <a:solidFill>
                  <a:srgbClr val="374151"/>
                </a:solidFill>
                <a:effectLst/>
                <a:latin typeface="+mj-lt"/>
              </a:rPr>
              <a:t>, with a primary aim of maximizing predictive accuracy.</a:t>
            </a:r>
          </a:p>
          <a:p>
            <a:pPr algn="l">
              <a:buFont typeface="Arial" panose="020B0604020202020204" pitchFamily="34" charset="0"/>
              <a:buChar char="•"/>
            </a:pPr>
            <a:r>
              <a:rPr lang="en-US" sz="1300" b="0" i="0" dirty="0">
                <a:solidFill>
                  <a:srgbClr val="374151"/>
                </a:solidFill>
                <a:effectLst/>
                <a:latin typeface="+mj-lt"/>
              </a:rPr>
              <a:t>Our dataset underwent a meticulous division into distinct training, validation, and test sets, facilitating independent model selection on the validation set.</a:t>
            </a:r>
          </a:p>
          <a:p>
            <a:pPr algn="l">
              <a:buFont typeface="Arial" panose="020B0604020202020204" pitchFamily="34" charset="0"/>
              <a:buChar char="•"/>
            </a:pPr>
            <a:r>
              <a:rPr lang="en-US" sz="1300" b="0" i="0" dirty="0">
                <a:solidFill>
                  <a:srgbClr val="374151"/>
                </a:solidFill>
                <a:effectLst/>
                <a:latin typeface="+mj-lt"/>
              </a:rPr>
              <a:t>This strategic approach significantly bolsters our model selection process, providing a more reliable estimation of future performance when contrasted with the conventional two-way data split and test-based model selection methodology.</a:t>
            </a:r>
          </a:p>
        </p:txBody>
      </p:sp>
      <p:pic>
        <p:nvPicPr>
          <p:cNvPr id="17" name="Picture 16">
            <a:extLst>
              <a:ext uri="{FF2B5EF4-FFF2-40B4-BE49-F238E27FC236}">
                <a16:creationId xmlns:a16="http://schemas.microsoft.com/office/drawing/2014/main" id="{5108ED24-49C0-9D8E-1F74-69273082265F}"/>
              </a:ext>
            </a:extLst>
          </p:cNvPr>
          <p:cNvPicPr>
            <a:picLocks noChangeAspect="1"/>
          </p:cNvPicPr>
          <p:nvPr/>
        </p:nvPicPr>
        <p:blipFill>
          <a:blip r:embed="rId3"/>
          <a:stretch>
            <a:fillRect/>
          </a:stretch>
        </p:blipFill>
        <p:spPr>
          <a:xfrm>
            <a:off x="3029200" y="4699000"/>
            <a:ext cx="4699000" cy="3115732"/>
          </a:xfrm>
          <a:prstGeom prst="rect">
            <a:avLst/>
          </a:prstGeom>
        </p:spPr>
      </p:pic>
      <p:sp>
        <p:nvSpPr>
          <p:cNvPr id="19" name="TextBox 18">
            <a:extLst>
              <a:ext uri="{FF2B5EF4-FFF2-40B4-BE49-F238E27FC236}">
                <a16:creationId xmlns:a16="http://schemas.microsoft.com/office/drawing/2014/main" id="{F85418A9-63EB-15C9-19FD-193FA5093BB1}"/>
              </a:ext>
            </a:extLst>
          </p:cNvPr>
          <p:cNvSpPr txBox="1"/>
          <p:nvPr/>
        </p:nvSpPr>
        <p:spPr>
          <a:xfrm>
            <a:off x="3159287" y="7870124"/>
            <a:ext cx="4487333" cy="1892826"/>
          </a:xfrm>
          <a:prstGeom prst="rect">
            <a:avLst/>
          </a:prstGeom>
          <a:noFill/>
        </p:spPr>
        <p:txBody>
          <a:bodyPr wrap="square" rtlCol="0">
            <a:spAutoFit/>
          </a:bodyPr>
          <a:lstStyle/>
          <a:p>
            <a:pPr algn="l">
              <a:buFont typeface="Arial" panose="020B0604020202020204" pitchFamily="34" charset="0"/>
              <a:buChar char="•"/>
            </a:pPr>
            <a:r>
              <a:rPr lang="en-US" sz="1300" b="0" i="0" dirty="0">
                <a:solidFill>
                  <a:srgbClr val="374151"/>
                </a:solidFill>
                <a:effectLst/>
                <a:latin typeface="+mj-lt"/>
              </a:rPr>
              <a:t>Six engineered features, like </a:t>
            </a:r>
            <a:r>
              <a:rPr lang="en-US" sz="1300" b="0" i="0" dirty="0" err="1">
                <a:solidFill>
                  <a:srgbClr val="374151"/>
                </a:solidFill>
                <a:effectLst/>
                <a:latin typeface="+mj-lt"/>
              </a:rPr>
              <a:t>km_per_hour</a:t>
            </a:r>
            <a:r>
              <a:rPr lang="en-US" sz="1300" b="0" i="0" dirty="0">
                <a:solidFill>
                  <a:srgbClr val="374151"/>
                </a:solidFill>
                <a:effectLst/>
                <a:latin typeface="+mj-lt"/>
              </a:rPr>
              <a:t> and </a:t>
            </a:r>
            <a:r>
              <a:rPr lang="en-US" sz="1300" b="0" i="0" dirty="0" err="1">
                <a:solidFill>
                  <a:srgbClr val="374151"/>
                </a:solidFill>
                <a:effectLst/>
                <a:latin typeface="+mj-lt"/>
              </a:rPr>
              <a:t>percent_sessions_in_last_month</a:t>
            </a:r>
            <a:r>
              <a:rPr lang="en-US" sz="1300" b="0" i="0" dirty="0">
                <a:solidFill>
                  <a:srgbClr val="374151"/>
                </a:solidFill>
                <a:effectLst/>
                <a:latin typeface="+mj-lt"/>
              </a:rPr>
              <a:t>, were among the top 10 influencers.</a:t>
            </a:r>
          </a:p>
          <a:p>
            <a:pPr algn="l">
              <a:buFont typeface="Arial" panose="020B0604020202020204" pitchFamily="34" charset="0"/>
              <a:buChar char="•"/>
            </a:pPr>
            <a:r>
              <a:rPr lang="en-US" sz="1300" b="0" i="0" dirty="0" err="1">
                <a:solidFill>
                  <a:srgbClr val="374151"/>
                </a:solidFill>
                <a:effectLst/>
                <a:latin typeface="+mj-lt"/>
              </a:rPr>
              <a:t>XGBoost</a:t>
            </a:r>
            <a:r>
              <a:rPr lang="en-US" sz="1300" b="0" i="0" dirty="0">
                <a:solidFill>
                  <a:srgbClr val="374151"/>
                </a:solidFill>
                <a:effectLst/>
                <a:latin typeface="+mj-lt"/>
              </a:rPr>
              <a:t> excelled over random forest, notably with a 17% recall, maintaining similar accuracy and precision.</a:t>
            </a:r>
          </a:p>
          <a:p>
            <a:pPr algn="l">
              <a:buFont typeface="Arial" panose="020B0604020202020204" pitchFamily="34" charset="0"/>
              <a:buChar char="•"/>
            </a:pPr>
            <a:r>
              <a:rPr lang="en-US" sz="1300" b="0" i="0" dirty="0">
                <a:solidFill>
                  <a:srgbClr val="374151"/>
                </a:solidFill>
                <a:effectLst/>
                <a:latin typeface="+mj-lt"/>
              </a:rPr>
              <a:t>The ensemble of tree-based models, including </a:t>
            </a:r>
            <a:r>
              <a:rPr lang="en-US" sz="1300" b="0" i="0" dirty="0" err="1">
                <a:solidFill>
                  <a:srgbClr val="374151"/>
                </a:solidFill>
                <a:effectLst/>
                <a:latin typeface="+mj-lt"/>
              </a:rPr>
              <a:t>XGBoost</a:t>
            </a:r>
            <a:r>
              <a:rPr lang="en-US" sz="1300" b="0" i="0" dirty="0">
                <a:solidFill>
                  <a:srgbClr val="374151"/>
                </a:solidFill>
                <a:effectLst/>
                <a:latin typeface="+mj-lt"/>
              </a:rPr>
              <a:t>, consistently outperformed the random forest model across all metrics, despite being less interpretable, making them more effective in predicting churn.</a:t>
            </a:r>
          </a:p>
        </p:txBody>
      </p:sp>
      <p:sp>
        <p:nvSpPr>
          <p:cNvPr id="20" name="TextBox 19">
            <a:extLst>
              <a:ext uri="{FF2B5EF4-FFF2-40B4-BE49-F238E27FC236}">
                <a16:creationId xmlns:a16="http://schemas.microsoft.com/office/drawing/2014/main" id="{9BEBEA82-DB4D-9843-F0D8-CE983CD0E9E5}"/>
              </a:ext>
            </a:extLst>
          </p:cNvPr>
          <p:cNvSpPr txBox="1"/>
          <p:nvPr/>
        </p:nvSpPr>
        <p:spPr>
          <a:xfrm>
            <a:off x="295188" y="5469467"/>
            <a:ext cx="2600411" cy="4293483"/>
          </a:xfrm>
          <a:prstGeom prst="rect">
            <a:avLst/>
          </a:prstGeom>
          <a:noFill/>
        </p:spPr>
        <p:txBody>
          <a:bodyPr wrap="square" rtlCol="0">
            <a:spAutoFit/>
          </a:bodyPr>
          <a:lstStyle/>
          <a:p>
            <a:pPr algn="l">
              <a:buFont typeface="Arial" panose="020B0604020202020204" pitchFamily="34" charset="0"/>
              <a:buChar char="•"/>
            </a:pPr>
            <a:r>
              <a:rPr lang="en-US" sz="1300" b="0" i="0" dirty="0">
                <a:solidFill>
                  <a:srgbClr val="374151"/>
                </a:solidFill>
                <a:effectLst/>
                <a:latin typeface="+mj-lt"/>
              </a:rPr>
              <a:t>Our ML models highlight the need for additional data to improve churn prediction accuracy.</a:t>
            </a:r>
          </a:p>
          <a:p>
            <a:pPr algn="l">
              <a:buFont typeface="Arial" panose="020B0604020202020204" pitchFamily="34" charset="0"/>
              <a:buChar char="•"/>
            </a:pPr>
            <a:r>
              <a:rPr lang="en-US" sz="1300" b="0" i="0" dirty="0">
                <a:solidFill>
                  <a:srgbClr val="374151"/>
                </a:solidFill>
                <a:effectLst/>
                <a:latin typeface="+mj-lt"/>
              </a:rPr>
              <a:t>Current data limitations hinder consistent churn prediction, indicating the need for more comprehensive insights.</a:t>
            </a:r>
          </a:p>
          <a:p>
            <a:pPr algn="l">
              <a:buFont typeface="Arial" panose="020B0604020202020204" pitchFamily="34" charset="0"/>
              <a:buChar char="•"/>
            </a:pPr>
            <a:r>
              <a:rPr lang="en-US" sz="1300" b="0" i="0" dirty="0">
                <a:solidFill>
                  <a:srgbClr val="374151"/>
                </a:solidFill>
                <a:effectLst/>
                <a:latin typeface="+mj-lt"/>
              </a:rPr>
              <a:t>We suggest including drive-level data, granular user interaction insights, and monthly unique location counts to address these limitations.</a:t>
            </a:r>
          </a:p>
          <a:p>
            <a:pPr algn="l">
              <a:buFont typeface="Arial" panose="020B0604020202020204" pitchFamily="34" charset="0"/>
              <a:buChar char="•"/>
            </a:pPr>
            <a:r>
              <a:rPr lang="en-US" sz="1300" b="0" i="0" dirty="0">
                <a:solidFill>
                  <a:srgbClr val="374151"/>
                </a:solidFill>
                <a:effectLst/>
                <a:latin typeface="+mj-lt"/>
              </a:rPr>
              <a:t>Engineered features have proven valuable for model enhancement.</a:t>
            </a:r>
          </a:p>
          <a:p>
            <a:pPr algn="l">
              <a:buFont typeface="Arial" panose="020B0604020202020204" pitchFamily="34" charset="0"/>
              <a:buChar char="•"/>
            </a:pPr>
            <a:r>
              <a:rPr lang="en-US" sz="1300" b="0" i="0" dirty="0">
                <a:solidFill>
                  <a:srgbClr val="374151"/>
                </a:solidFill>
                <a:effectLst/>
                <a:latin typeface="+mj-lt"/>
              </a:rPr>
              <a:t>Consider a second iteration of the User Churn Project to incorporate these improvements and achieve more accurate churn predictions.</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334</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Roboto</vt:lpstr>
      <vt:lpstr>Google Sans SemiBold</vt:lpstr>
      <vt:lpstr>Google Sans</vt:lpstr>
      <vt:lpstr>Arial</vt:lpstr>
      <vt:lpstr>Work Sans</vt:lpstr>
      <vt:lpstr>Lato</vt:lpstr>
      <vt:lpstr>PT Sans Narrow</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Bhavya Mehra</cp:lastModifiedBy>
  <cp:revision>2</cp:revision>
  <dcterms:modified xsi:type="dcterms:W3CDTF">2023-09-11T09:55:55Z</dcterms:modified>
</cp:coreProperties>
</file>